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58" autoAdjust="0"/>
  </p:normalViewPr>
  <p:slideViewPr>
    <p:cSldViewPr>
      <p:cViewPr>
        <p:scale>
          <a:sx n="68" d="100"/>
          <a:sy n="68" d="100"/>
        </p:scale>
        <p:origin x="-123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AFB4-1A83-47C5-B235-7A58D2DE3850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831B2-4A6F-4CB8-9E1E-06485B76298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31B2-4A6F-4CB8-9E1E-06485B76298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2211-100E-4839-AC90-91D6032FE8A2}" type="datetimeFigureOut">
              <a:rPr lang="pl-PL" smtClean="0"/>
              <a:pPr/>
              <a:t>2016-03-15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F684-8631-4AA6-A4A3-C589718BF2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42383" y="5085184"/>
            <a:ext cx="5201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latin typeface="Gabriola" pitchFamily="82" charset="0"/>
              </a:rPr>
              <a:t>Zespół Szkół Ponadgimnazjalnych</a:t>
            </a:r>
          </a:p>
          <a:p>
            <a:pPr algn="ctr"/>
            <a:r>
              <a:rPr lang="pl-PL" sz="3200" b="1" i="1" dirty="0" smtClean="0">
                <a:latin typeface="Gabriola" pitchFamily="82" charset="0"/>
              </a:rPr>
              <a:t> nr4 w Inowrocławiu</a:t>
            </a:r>
            <a:endParaRPr lang="pl-PL" sz="3200" b="1" i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uj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360655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91880" y="476672"/>
            <a:ext cx="54360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 krajobrazie uwagę zwracały ozdobnie kute żelazne krzyże przydrożne i cmentarne, wyroby kowalskie zdobiące domy – wiatrowskazy, kraty, zamki, podkładki klamek w formie serc, liści, ptasich główek itp.</a:t>
            </a:r>
            <a:endParaRPr kumimoji="0" lang="pl-P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63888" y="3068960"/>
            <a:ext cx="55801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Gabriola" pitchFamily="82" charset="0"/>
              </a:rPr>
              <a:t>O estetykę dbano też w plecionkarstwie, rozwijającym się do 1939 r., wykorzystującym wiklinę i słomę, ale też korzenie sosny i rogożynę. Oprócz koszy gospodarczych, wyplatano koszyczki na grzebienie. Ze splatanych warkoczy słomianych robiono ozdobne kasetki, koszyki na zakupy, kapelusze, tacki.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8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512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260648"/>
            <a:ext cx="4661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i="1" dirty="0" smtClean="0">
                <a:latin typeface="Gabriola" pitchFamily="82" charset="0"/>
              </a:rPr>
              <a:t>Muzyka i taniec</a:t>
            </a:r>
            <a:endParaRPr lang="pl-PL" sz="7200" i="1" dirty="0">
              <a:latin typeface="Gabriola" pitchFamily="82" charset="0"/>
            </a:endParaRPr>
          </a:p>
        </p:txBody>
      </p:sp>
      <p:pic>
        <p:nvPicPr>
          <p:cNvPr id="3" name="Obraz 2" descr="1367144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239322" cy="453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32656"/>
            <a:ext cx="48965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Do typowego składu kapeli kujawskiej wchodziły jedno lub dwoje skrzypiec, basy oraz rzadziej klarnet i bębenek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xx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9144000" cy="293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 regionie Kujaw dominowały rytmy mazurkowe. Najbardziej charakterystycznymi tańcami w tej grupie były kujawiaki, mazurki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          i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oberki. Tańczono zawsze po linii koła, przestrzegając rygorystycznie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u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stalonego porządku .O kunszcie tancerek świadczyły ich spódnice, </a:t>
            </a:r>
            <a:b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które miały iść równo „jak woda”.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Najbardziej charakterystyczne i najchętniej tańczone były kujawiaki. Wśród nich ciekawe są kujawiaki owczarskie, których melodie pierwotnie tworzone były przez pasterzy. W popularnym tańcu-zabawie </a:t>
            </a: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owczarz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        do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okręgu tańczących wchodził chłopak z laską. Na dany przez przewodnika znak, pary wymieniały się partnerami. Tancerz, który pozostał bez partnerki, zostawał owczarzem, biorąc laskę wchodził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              do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środka okręgu.</a:t>
            </a:r>
            <a:endParaRPr kumimoji="0" lang="pl-PL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99792" y="0"/>
            <a:ext cx="3703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i="1" dirty="0" smtClean="0">
                <a:latin typeface="Gabriola" pitchFamily="82" charset="0"/>
              </a:rPr>
              <a:t>Strój ludowy</a:t>
            </a:r>
            <a:endParaRPr lang="pl-PL" sz="7200" i="1" dirty="0">
              <a:latin typeface="Gabriola" pitchFamily="82" charset="0"/>
            </a:endParaRPr>
          </a:p>
        </p:txBody>
      </p:sp>
      <p:pic>
        <p:nvPicPr>
          <p:cNvPr id="4" name="Obraz 3" descr="Kuj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61728"/>
            <a:ext cx="8676456" cy="549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60648"/>
            <a:ext cx="47160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Strój kujawski występuje w wielu odmianach, zależnych zarówno od czasu, miejsca, jak i zamożności osób. </a:t>
            </a:r>
            <a:endParaRPr lang="pl-PL" sz="2800" b="1" dirty="0">
              <a:latin typeface="Gabriola" pitchFamily="82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Największy rozwój stroju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koniec XIX w. do I wojny światowej.</a:t>
            </a:r>
            <a:endParaRPr kumimoji="0" lang="pl-P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3" name="Obraz 2" descr="paraKujawy101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11" y="332656"/>
            <a:ext cx="4468589" cy="608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068960"/>
            <a:ext cx="457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Strój kujawski zaczął zanikać w okresie międzywojennym, kiedy to zakładany był tylko na większe uroczystości rodzinne </a:t>
            </a:r>
            <a:b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i kościelne. Najdłużej noszoną częścią tradycyjnego stroju był czepiec,</a:t>
            </a:r>
            <a:b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który stanowił także część ubioru pogrzebowego.</a:t>
            </a:r>
            <a:endParaRPr kumimoji="0" lang="pl-P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oto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19863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419872" y="266787"/>
            <a:ext cx="5724128" cy="64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Najbardziej charakterystyczną częścią ubioru kobiety zamężnej był biały, haftowany czepiec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z bawełnianego płótna lub tiulu, owinięty zrolowaną, jedwabną chustą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Pozostałe elementy stroju to: biała koszula z haftowanym kołnierzem lub pojedynczą kryzą, aksamitny gorset lub </a:t>
            </a:r>
            <a:r>
              <a:rPr kumimoji="0" lang="pl-PL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kabatek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z peleryną z granatowego, szafirowego lub czarnego sukna, wełniana ciemna spódnica oraz fartuch z jedwabiu, wełny lub czerwonego inletu z białym haftem. Pod spódnicę zakładano haftowane halki - białą płócienną i czerwoną flanelową. Na ramiona zarzucano duże wełniane chusty tureckie, tzw.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mazanichy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. Panny nakrywały głowę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szlarkami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czyli paskiem materiału ułożonym w harmonijkę, ozdobionym naturalnymi lub sztucznymi kwiatami. Ubiór kobiecy uzupełniały sznury bursztynów lub korali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                        z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wiszącymi na nich złotymi krzyżykami i dukatami. Ilość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i wielkość biżuterii stanowiły wyróżnik zamożności.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d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308" y="332656"/>
            <a:ext cx="3500692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0" y="332656"/>
            <a:ext cx="56886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Gabriola" pitchFamily="82" charset="0"/>
              </a:rPr>
              <a:t>Mężczyzna żonaty wkładał na głowę czarny kapelusz lub charakterystyczny cylinder z główką szerszą u góry, ozdobiony pawimi piórami. Nakryciem głowy kawalerów była rogatywka obszyta barankiem. Ubierał się odświętnie w białą koszulę z kołnierzykiem, pod nim zawiązywano jedwabną czerwoną chustkę bądź wstążkę. </a:t>
            </a:r>
            <a:r>
              <a:rPr lang="pl-PL" sz="2800" b="1" dirty="0" smtClean="0">
                <a:latin typeface="Gabriola" pitchFamily="82" charset="0"/>
              </a:rPr>
              <a:t/>
            </a:r>
            <a:br>
              <a:rPr lang="pl-PL" sz="2800" b="1" dirty="0" smtClean="0">
                <a:latin typeface="Gabriola" pitchFamily="82" charset="0"/>
              </a:rPr>
            </a:br>
            <a:r>
              <a:rPr lang="pl-PL" sz="2800" b="1" dirty="0" smtClean="0">
                <a:latin typeface="Gabriola" pitchFamily="82" charset="0"/>
              </a:rPr>
              <a:t>Wkładał </a:t>
            </a:r>
            <a:r>
              <a:rPr lang="pl-PL" sz="2800" b="1" dirty="0">
                <a:latin typeface="Gabriola" pitchFamily="82" charset="0"/>
              </a:rPr>
              <a:t>czerwoną jakę, granatowy kaftan bez rękawów, ciemne spodnie wełniane wpuszczone </a:t>
            </a:r>
            <a:r>
              <a:rPr lang="pl-PL" sz="2800" b="1" dirty="0" smtClean="0">
                <a:latin typeface="Gabriola" pitchFamily="82" charset="0"/>
              </a:rPr>
              <a:t>              w </a:t>
            </a:r>
            <a:r>
              <a:rPr lang="pl-PL" sz="2800" b="1" dirty="0">
                <a:latin typeface="Gabriola" pitchFamily="82" charset="0"/>
              </a:rPr>
              <a:t>długie buty. Przepasywał się wełnianym czerwonym pasem. Odzieżą wierzchnią był ciemny płaszcz </a:t>
            </a:r>
            <a:r>
              <a:rPr lang="pl-PL" sz="2800" b="1" dirty="0" smtClean="0">
                <a:latin typeface="Gabriola" pitchFamily="82" charset="0"/>
              </a:rPr>
              <a:t> z </a:t>
            </a:r>
            <a:r>
              <a:rPr lang="pl-PL" sz="2800" b="1" dirty="0">
                <a:latin typeface="Gabriola" pitchFamily="82" charset="0"/>
              </a:rPr>
              <a:t>peleryną, zwany buchą lub dętym płaszczem. </a:t>
            </a:r>
            <a:r>
              <a:rPr lang="pl-PL" sz="2800" b="1" dirty="0" smtClean="0">
                <a:latin typeface="Gabriola" pitchFamily="82" charset="0"/>
              </a:rPr>
              <a:t> Do </a:t>
            </a:r>
            <a:r>
              <a:rPr lang="pl-PL" sz="2800" b="1" dirty="0">
                <a:latin typeface="Gabriola" pitchFamily="82" charset="0"/>
              </a:rPr>
              <a:t>ubioru kawalerów należał także kaftan z półrękawkiem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72000" y="0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i="1" dirty="0" smtClean="0">
                <a:latin typeface="Gabriola" pitchFamily="82" charset="0"/>
              </a:rPr>
              <a:t>Gwara</a:t>
            </a:r>
            <a:endParaRPr lang="pl-PL" sz="7200" i="1" dirty="0">
              <a:latin typeface="Gabriola" pitchFamily="82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196752"/>
            <a:ext cx="73448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Gwary kujawskie występują na obszarze między Wisłą a Notecią.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Należą do dialektu wielkopolskiego,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lecz widoczne są w nich także wpływy mazowieckie.</a:t>
            </a:r>
            <a:endParaRPr kumimoji="0" lang="pl-PL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07704" y="4025389"/>
            <a:ext cx="723629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Dla gwar kujawskich typowe jest :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poprzedzanie spółgłoski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ż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w wyrazach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żąć, żniwa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elementem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r: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rżnuńć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formy zaimków z wtórnym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je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-, np.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jejich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ich;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wymowa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ą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jako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un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np.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sund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= sąd;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wymowa e przed spółgłoskami nosowymi jako i/y, zaś o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jako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np.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tyn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zimia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dum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kuń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= ten, ziemia, do, koń.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9752" y="0"/>
            <a:ext cx="3760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dirty="0" smtClean="0">
                <a:latin typeface="Gabriola" pitchFamily="82" charset="0"/>
              </a:rPr>
              <a:t>SPIS TREŚCI</a:t>
            </a:r>
            <a:endParaRPr lang="pl-PL" sz="7200" dirty="0">
              <a:latin typeface="Gabriola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412776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4400" b="1" i="1" dirty="0" smtClean="0">
                <a:latin typeface="Gabriola" pitchFamily="82" charset="0"/>
              </a:rPr>
              <a:t> Granice Kujaw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400" b="1" i="1" dirty="0" smtClean="0">
                <a:latin typeface="Gabriola" pitchFamily="82" charset="0"/>
              </a:rPr>
              <a:t>Budownictwo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400" b="1" i="1" dirty="0" smtClean="0">
                <a:latin typeface="Gabriola" pitchFamily="82" charset="0"/>
              </a:rPr>
              <a:t>Sztuka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400" b="1" i="1" dirty="0" smtClean="0">
                <a:latin typeface="Gabriola" pitchFamily="82" charset="0"/>
              </a:rPr>
              <a:t>Muzyka i taniec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400" b="1" i="1" dirty="0" smtClean="0">
                <a:latin typeface="Gabriola" pitchFamily="82" charset="0"/>
              </a:rPr>
              <a:t>Strój ludowy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400" b="1" i="1" dirty="0" smtClean="0">
                <a:latin typeface="Gabriola" pitchFamily="82" charset="0"/>
              </a:rPr>
              <a:t>Gwara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91152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Wśród cech wielkopolskich wymienić można: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brak mazurzenia, czyli rozróżniane są spółgłoski: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s, z, c,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dz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oraz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sz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ż, cz,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dż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np.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szyja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nie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syja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fonetyka międzywyrazowa udźwięczniająca, czyli udźwięcznienie wygłosowej (końcowej) spółgłoski pierwszego wyrazu pod wpływem drugiego wyrazu, np.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jag_już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= jak już;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labializacja, czyli poprzedzanie samogłosek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o, u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niezgłoskotwórczym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u,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zapisywanym jako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ł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czyli wymowa typu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łuni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łowies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oni, owies;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wymiana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eł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na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oł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np.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kiołbasa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kiełbasa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(zach. Kujawy);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zwężenie wygłosowego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-o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w dopełniaczu lp. przymiotników i zaimków przymiotnych rodzaju męskiego i nijakiego, np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pl-PL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młodygu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= młodego;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32656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przejście wygłosowego (końcowego) -ił/-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ył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w -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uł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nosiuł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robiułem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nosił, robiłem;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l-PL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wymowa wygłosowego -ą jako -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um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lub -om,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niesum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słomom = niosą, słomą;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l-PL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występowanie ń zamiast j w formach czasownika iść w czasie przyszłym,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dońdę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zańdę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dojdę, zajdę;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końcówka -ma w 1. os.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lmn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. Czasowników w trybie rozkazującym,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wypijma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wypijmy;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l-PL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końcówka -m w 1. os.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lmn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. czasu teraźniejszego,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widzim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widzimy;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pl-PL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uproszczenie grup spółgłoskowych,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dzie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czech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gdzie, trzech.</a:t>
            </a:r>
            <a:endParaRPr kumimoji="0" lang="pl-PL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04664"/>
            <a:ext cx="90730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Gwary występujące na Kujawach nie są jednolite. Na obszarze graniczącym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z mazurzącym Mazowszem występuje tzw. szadzenie,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czyli wymowa spółgłosek s, z, c,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dz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jako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sz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ż, cz,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dż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szałata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nażad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sałata, nazad oraz tzw.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cekanie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czyli wymowa cz jako c,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coło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czoło. Zaś na całych Kujawach istnieje tzw.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siakanie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czyli wymowa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sz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jako ś, np.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śli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ślachta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ślak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śkło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durślak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= szli, szlachta, szlak, szkło, durszlak.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Użytkownicy gwary kujawskiej często wtrącają słowa 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wej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oraz bodaj/</a:t>
            </a:r>
            <a:r>
              <a:rPr kumimoji="0" lang="pl-PL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bodej</a:t>
            </a: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(ma kilka znaczeń: chociaż, przynajmniej, nawet, może), wzmacniające wypowiedź</a:t>
            </a: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 .</a:t>
            </a:r>
            <a:endParaRPr kumimoji="0" lang="pl-PL" sz="5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700808"/>
            <a:ext cx="78374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 smtClean="0">
                <a:latin typeface="Gabriola" pitchFamily="82" charset="0"/>
              </a:rPr>
              <a:t>Dziękujemy za uwagę </a:t>
            </a:r>
            <a:endParaRPr lang="pl-PL" sz="8800" dirty="0">
              <a:latin typeface="Gabriola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19872" y="3573016"/>
            <a:ext cx="5447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latin typeface="Gabriola" pitchFamily="82" charset="0"/>
              </a:rPr>
              <a:t>Samorząd Uczniowski „Ekonoma”</a:t>
            </a:r>
            <a:endParaRPr lang="pl-PL" sz="40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4427984" y="260648"/>
            <a:ext cx="4716016" cy="42210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332656"/>
            <a:ext cx="432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i="1" dirty="0" smtClean="0">
                <a:latin typeface="Gabriola" pitchFamily="82" charset="0"/>
              </a:rPr>
              <a:t>Granice Kujaw</a:t>
            </a:r>
            <a:endParaRPr lang="pl-PL" sz="7200" i="1" dirty="0">
              <a:latin typeface="Gabriola" pitchFamily="8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44371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latin typeface="Gabriola" pitchFamily="82" charset="0"/>
              </a:rPr>
              <a:t>Kujawy sąsiadują na południu z  Mazowszem, od północnego wschodu </a:t>
            </a:r>
            <a:br>
              <a:rPr lang="pl-PL" sz="3200" b="1" i="1" dirty="0" smtClean="0">
                <a:latin typeface="Gabriola" pitchFamily="82" charset="0"/>
              </a:rPr>
            </a:br>
            <a:r>
              <a:rPr lang="pl-PL" sz="3200" b="1" i="1" dirty="0" smtClean="0">
                <a:latin typeface="Gabriola" pitchFamily="82" charset="0"/>
              </a:rPr>
              <a:t>z ziemią dobrzyńską i  ziemią chełmińską, od zachodu z Pałukami </a:t>
            </a:r>
            <a:br>
              <a:rPr lang="pl-PL" sz="3200" b="1" i="1" dirty="0" smtClean="0">
                <a:latin typeface="Gabriola" pitchFamily="82" charset="0"/>
              </a:rPr>
            </a:br>
            <a:r>
              <a:rPr lang="pl-PL" sz="3200" b="1" i="1" dirty="0" smtClean="0">
                <a:latin typeface="Gabriola" pitchFamily="82" charset="0"/>
              </a:rPr>
              <a:t>oraz Wielkopolską, a od północy z Krajną i Borami Tucholskimi. </a:t>
            </a:r>
            <a:endParaRPr lang="pl-PL" sz="3200" b="1" i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71600" y="476672"/>
          <a:ext cx="7368480" cy="566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240"/>
                <a:gridCol w="3684240"/>
              </a:tblGrid>
              <a:tr h="752081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Stolica</a:t>
                      </a:r>
                      <a:endParaRPr lang="pl-PL" sz="3200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Włocławek/Inowrocław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8146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Dorzecze</a:t>
                      </a:r>
                      <a:endParaRPr lang="pl-PL" sz="32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Wisły i</a:t>
                      </a:r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 Noteci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081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Ludność</a:t>
                      </a:r>
                      <a:endParaRPr lang="pl-PL" sz="32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1 mln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081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Powierzchnia</a:t>
                      </a:r>
                      <a:endParaRPr lang="pl-PL" sz="32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5989</a:t>
                      </a:r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 </a:t>
                      </a:r>
                      <a:r>
                        <a:rPr lang="pl-PL" sz="2800" b="1" kern="1200" dirty="0" smtClean="0">
                          <a:solidFill>
                            <a:schemeClr val="tx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km</a:t>
                      </a:r>
                      <a:r>
                        <a:rPr lang="pl-PL" sz="2800" b="1" kern="1200" baseline="30000" dirty="0" smtClean="0">
                          <a:solidFill>
                            <a:schemeClr val="tx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2</a:t>
                      </a:r>
                      <a:endParaRPr lang="pl-PL" sz="1800" b="1" kern="1200" dirty="0" smtClean="0">
                        <a:solidFill>
                          <a:schemeClr val="tx1"/>
                        </a:solidFill>
                        <a:latin typeface="Gabriola" pitchFamily="8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28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081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Gęstość</a:t>
                      </a:r>
                      <a:r>
                        <a:rPr lang="pl-PL" sz="3200" b="1" baseline="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 zaludnienia</a:t>
                      </a:r>
                      <a:endParaRPr lang="pl-PL" sz="32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Ponad 165 osób/</a:t>
                      </a:r>
                      <a:r>
                        <a:rPr lang="pl-PL" sz="2800" b="1" i="0" kern="1200" dirty="0" smtClean="0">
                          <a:solidFill>
                            <a:schemeClr val="tx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km</a:t>
                      </a:r>
                      <a:r>
                        <a:rPr lang="pl-PL" sz="2800" b="1" i="0" kern="1200" baseline="30000" dirty="0" smtClean="0">
                          <a:solidFill>
                            <a:schemeClr val="tx1"/>
                          </a:solidFill>
                          <a:latin typeface="Gabriola" pitchFamily="82" charset="0"/>
                          <a:ea typeface="+mn-ea"/>
                          <a:cs typeface="+mn-cs"/>
                        </a:rPr>
                        <a:t>2</a:t>
                      </a:r>
                      <a:endParaRPr lang="pl-PL" sz="1800" b="1" i="0" kern="1200" dirty="0" smtClean="0">
                        <a:solidFill>
                          <a:schemeClr val="tx1"/>
                        </a:solidFill>
                        <a:latin typeface="Gabriola" pitchFamily="8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28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0087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Największe</a:t>
                      </a:r>
                      <a:r>
                        <a:rPr lang="pl-PL" sz="3200" b="1" baseline="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 miasta</a:t>
                      </a:r>
                      <a:endParaRPr lang="pl-PL" sz="3200" b="1" dirty="0" smtClean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Bydgoszcz</a:t>
                      </a:r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 (365 tys.)</a:t>
                      </a:r>
                    </a:p>
                    <a:p>
                      <a:pPr algn="ctr"/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Włocławek (117 tys.)</a:t>
                      </a:r>
                    </a:p>
                    <a:p>
                      <a:pPr algn="ctr"/>
                      <a:r>
                        <a:rPr lang="pl-PL" sz="2800" b="1" baseline="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Inowrocław (76 tys.)</a:t>
                      </a:r>
                      <a:endParaRPr lang="pl-PL" sz="2800" b="1" dirty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11960" y="404664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i="1" dirty="0" smtClean="0">
                <a:latin typeface="Gabriola" pitchFamily="82" charset="0"/>
              </a:rPr>
              <a:t>Budownictwo</a:t>
            </a:r>
            <a:endParaRPr lang="pl-PL" sz="6600" i="1" dirty="0">
              <a:latin typeface="Gabriola" pitchFamily="82" charset="0"/>
            </a:endParaRPr>
          </a:p>
        </p:txBody>
      </p:sp>
      <p:pic>
        <p:nvPicPr>
          <p:cNvPr id="4" name="Obraz 3" descr="foto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476672"/>
            <a:ext cx="3920435" cy="608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klob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0360" y="3068960"/>
            <a:ext cx="4710112" cy="3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6064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dirty="0">
                <a:latin typeface="Gabriola" pitchFamily="82" charset="0"/>
              </a:rPr>
              <a:t>W </a:t>
            </a:r>
            <a:r>
              <a:rPr lang="pl-PL" sz="3200" b="1" i="1" dirty="0" smtClean="0">
                <a:latin typeface="Gabriola" pitchFamily="82" charset="0"/>
              </a:rPr>
              <a:t>części Kujaw, </a:t>
            </a:r>
            <a:r>
              <a:rPr lang="pl-PL" sz="3200" b="1" i="1" dirty="0">
                <a:latin typeface="Gabriola" pitchFamily="82" charset="0"/>
              </a:rPr>
              <a:t>która znajdowała się pod zaborem pruskim, skutkiem nakazów administracyjnych, materiałem budowlanym najczęściej stosowanym stała się cegła palona. Na przestrzeni XIX w. systematycznie wyparła ona drewno. Najczęściej murowano z cegły ściany budynków mieszkalnych. </a:t>
            </a:r>
            <a:r>
              <a:rPr lang="pl-PL" sz="3200" b="1" i="1" dirty="0" smtClean="0">
                <a:latin typeface="Gabriola" pitchFamily="82" charset="0"/>
              </a:rPr>
              <a:t>Z </a:t>
            </a:r>
            <a:r>
              <a:rPr lang="pl-PL" sz="3200" b="1" i="1" dirty="0">
                <a:latin typeface="Gabriola" pitchFamily="82" charset="0"/>
              </a:rPr>
              <a:t>drewna budowano stodoły </a:t>
            </a:r>
            <a:r>
              <a:rPr lang="pl-PL" sz="3200" b="1" i="1" dirty="0" smtClean="0">
                <a:latin typeface="Gabriola" pitchFamily="82" charset="0"/>
              </a:rPr>
              <a:t/>
            </a:r>
            <a:br>
              <a:rPr lang="pl-PL" sz="3200" b="1" i="1" dirty="0" smtClean="0">
                <a:latin typeface="Gabriola" pitchFamily="82" charset="0"/>
              </a:rPr>
            </a:br>
            <a:r>
              <a:rPr lang="pl-PL" sz="3200" b="1" i="1" dirty="0" smtClean="0">
                <a:latin typeface="Gabriola" pitchFamily="82" charset="0"/>
              </a:rPr>
              <a:t>i </a:t>
            </a:r>
            <a:r>
              <a:rPr lang="pl-PL" sz="3200" b="1" i="1" dirty="0">
                <a:latin typeface="Gabriola" pitchFamily="82" charset="0"/>
              </a:rPr>
              <a:t>spichlerze, w uboższych gospodarstwach zaś budynek inwentarski wznoszono z gliny, tzw. </a:t>
            </a:r>
            <a:r>
              <a:rPr lang="pl-PL" sz="3200" b="1" i="1" dirty="0" smtClean="0">
                <a:latin typeface="Gabriola" pitchFamily="82" charset="0"/>
              </a:rPr>
              <a:t>pecy.</a:t>
            </a:r>
            <a:r>
              <a:rPr lang="pl-PL" sz="3200" b="1" i="1" dirty="0">
                <a:latin typeface="Gabriola" pitchFamily="82" charset="0"/>
              </a:rPr>
              <a:t> </a:t>
            </a:r>
            <a:r>
              <a:rPr lang="pl-PL" sz="3200" b="1" i="1" dirty="0" smtClean="0">
                <a:latin typeface="Gabriola" pitchFamily="82" charset="0"/>
              </a:rPr>
              <a:t>Na </a:t>
            </a:r>
            <a:r>
              <a:rPr lang="pl-PL" sz="3200" b="1" i="1" dirty="0">
                <a:latin typeface="Gabriola" pitchFamily="82" charset="0"/>
              </a:rPr>
              <a:t>terenie zaboru rosyjskiego, dominowały nadal drewniane chałupy i stodoły.</a:t>
            </a:r>
          </a:p>
        </p:txBody>
      </p:sp>
      <p:pic>
        <p:nvPicPr>
          <p:cNvPr id="3" name="Obraz 2" descr="Kuj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330360"/>
            <a:ext cx="3168352" cy="252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4797152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Gabriola" pitchFamily="82" charset="0"/>
              </a:rPr>
              <a:t>Materiałem pokryciowym była najczęściej słoma </a:t>
            </a:r>
            <a:endParaRPr lang="pl-PL" sz="3600" b="1" dirty="0" smtClean="0">
              <a:latin typeface="Gabriola" pitchFamily="82" charset="0"/>
            </a:endParaRPr>
          </a:p>
          <a:p>
            <a:pPr algn="ctr"/>
            <a:r>
              <a:rPr lang="pl-PL" sz="3600" b="1" dirty="0" smtClean="0">
                <a:latin typeface="Gabriola" pitchFamily="82" charset="0"/>
              </a:rPr>
              <a:t>i </a:t>
            </a:r>
            <a:r>
              <a:rPr lang="pl-PL" sz="3600" b="1" dirty="0">
                <a:latin typeface="Gabriola" pitchFamily="82" charset="0"/>
              </a:rPr>
              <a:t>trzcina, z tym że w pruskiej części </a:t>
            </a:r>
            <a:r>
              <a:rPr lang="pl-PL" sz="3600" b="1" dirty="0" smtClean="0">
                <a:latin typeface="Gabriola" pitchFamily="82" charset="0"/>
              </a:rPr>
              <a:t>regionu</a:t>
            </a:r>
          </a:p>
          <a:p>
            <a:pPr algn="ctr"/>
            <a:r>
              <a:rPr lang="pl-PL" sz="3600" b="1" dirty="0" smtClean="0">
                <a:latin typeface="Gabriola" pitchFamily="82" charset="0"/>
              </a:rPr>
              <a:t> </a:t>
            </a:r>
            <a:r>
              <a:rPr lang="pl-PL" sz="3600" b="1" dirty="0">
                <a:latin typeface="Gabriola" pitchFamily="82" charset="0"/>
              </a:rPr>
              <a:t>w </a:t>
            </a:r>
            <a:r>
              <a:rPr lang="pl-PL" sz="3600" b="1" dirty="0" smtClean="0">
                <a:latin typeface="Gabriola" pitchFamily="82" charset="0"/>
              </a:rPr>
              <a:t>połowie </a:t>
            </a:r>
            <a:r>
              <a:rPr lang="pl-PL" sz="3600" b="1" dirty="0">
                <a:latin typeface="Gabriola" pitchFamily="82" charset="0"/>
              </a:rPr>
              <a:t>XIX w. pojawiła się też dachówka.</a:t>
            </a:r>
          </a:p>
        </p:txBody>
      </p:sp>
      <p:pic>
        <p:nvPicPr>
          <p:cNvPr id="3" name="Obraz 2" descr="387039_60812522_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6136370" cy="435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60648"/>
            <a:ext cx="44644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W krajobrazie wiejskim wyróżniały się młyny wietrzne zaliczane </a:t>
            </a:r>
            <a:br>
              <a:rPr kumimoji="0" lang="pl-PL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pl-PL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Arial Unicode MS" pitchFamily="34" charset="-128"/>
                <a:cs typeface="Times New Roman" pitchFamily="18" charset="0"/>
              </a:rPr>
              <a:t>do budynków przemysłowych. Wyjątkowo korzystne warunki geograficzne nizinnych Kujaw sprzyjały lokowaniu ich na tym terenie. Najliczniej reprezentowane były  wiatraki słupowe – koźlaki.</a:t>
            </a:r>
            <a:endParaRPr kumimoji="0" lang="pl-PL" sz="6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3" name="Obraz 2" descr="wiatrak_inter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0864" y="1124744"/>
            <a:ext cx="4653136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2114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i="1" dirty="0" smtClean="0">
                <a:latin typeface="Gabriola" pitchFamily="82" charset="0"/>
              </a:rPr>
              <a:t>Sztuka</a:t>
            </a:r>
            <a:endParaRPr lang="pl-PL" sz="7200" i="1" dirty="0">
              <a:latin typeface="Gabriola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77281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Gabriola" pitchFamily="82" charset="0"/>
              </a:rPr>
              <a:t>Regionalny charakter ujawnił się jednak tylko w zdobnictwie wnętrz, wzornictwie i formie mebli oraz tematyce rzeźb. Zróżnicowane stylowo i formalnie rzeźby do kapliczek, ołtarzyków domowych, kościołów, na krzyże przydrożne, tworzyli anonimowi samoucy lub </a:t>
            </a:r>
            <a:r>
              <a:rPr lang="pl-PL" sz="3200" b="1" dirty="0" smtClean="0">
                <a:latin typeface="Gabriola" pitchFamily="82" charset="0"/>
              </a:rPr>
              <a:t>snycerze.</a:t>
            </a:r>
            <a:endParaRPr lang="pl-PL" sz="3200" b="1" dirty="0">
              <a:latin typeface="Gabriola" pitchFamily="82" charset="0"/>
            </a:endParaRPr>
          </a:p>
        </p:txBody>
      </p:sp>
      <p:pic>
        <p:nvPicPr>
          <p:cNvPr id="4" name="Obraz 3" descr="szt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372372"/>
            <a:ext cx="5294387" cy="24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905</Words>
  <Application>Microsoft Office PowerPoint</Application>
  <PresentationFormat>Pokaz na ekranie (4:3)</PresentationFormat>
  <Paragraphs>88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Francelinaa</dc:creator>
  <cp:lastModifiedBy>Rycho Rych</cp:lastModifiedBy>
  <cp:revision>5</cp:revision>
  <dcterms:created xsi:type="dcterms:W3CDTF">2016-03-12T14:44:18Z</dcterms:created>
  <dcterms:modified xsi:type="dcterms:W3CDTF">2016-03-15T15:19:23Z</dcterms:modified>
</cp:coreProperties>
</file>